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71" r:id="rId5"/>
    <p:sldId id="270" r:id="rId6"/>
    <p:sldId id="272" r:id="rId7"/>
    <p:sldId id="274" r:id="rId8"/>
    <p:sldId id="275" r:id="rId9"/>
    <p:sldId id="268" r:id="rId10"/>
    <p:sldId id="27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120" d="100"/>
          <a:sy n="120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48E5-227D-4BE6-B977-C018EC268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56F1C-DD1E-4426-8267-AB9A4530C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E39E3-B5FB-46E1-8677-11FB2CCD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48EEE-1BF8-4446-8D3D-4BBFC262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4EC83-0667-463F-8AC9-1A54B5C3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81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FC1C-F592-47E8-8A62-4B2B67C0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0F701-B37E-4CE7-9E75-27A79DB58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E2360-0E5C-4B84-B3D9-3EADCF63A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3EC22-C611-4AEE-A366-498692423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C46F7-21DB-4BBE-BDF3-44BC6FEF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50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F841F5-9DDE-4C7B-A44A-4B610EB90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A7E6B-B7F4-41BA-BAA3-E97AA64A7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4FB5-5F44-47A4-B3A1-5CCB89F4F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B7F1A-796D-435C-BDDB-E0BBEAA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392AD-F370-4651-BBFB-009CD655C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442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384B-9901-4A14-AB51-DC09F8CB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97D78-96B6-4434-BD45-F240E3414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5887E-6446-4B56-AB35-198824B5C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25B86-0116-4549-B8C3-619A50B2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96CFA-A677-4F79-AEC9-F9968A31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49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A55A-A51A-4060-9E7E-38DE17ED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D570D-9281-4156-BCAE-84C252022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4BC69-608C-4BD0-9AD7-8DFD5AEE2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01E31-2DE5-4495-8BC1-4796F445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996CF-4DA9-4D59-8BF3-238397C5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55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F615-D3C2-4A96-972B-441FCBCE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D0D7B-0874-4455-9E04-BF828F75F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AA077-1496-4493-9A0D-217E20BAC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C2874-4F8D-4AA9-B559-FA51006C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2D3DB-B2B4-4A68-B68D-78345AE3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D8273-C110-4529-89A8-1E76101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75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AB87-3370-4B08-AD16-6DE05EFD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CD34-0164-4B21-9D8E-A3AAAE265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7D2FD-4CAC-4B01-8ACF-5A3674767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B278E9-F78E-47D0-9D97-727D75E9F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AE95F-CC75-4D85-9688-3AFE704A2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E71181-0192-4E41-841C-581C7168E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26946-5F6B-449A-9A79-387E2E0E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8022F-3A2C-4D45-8A32-A9D61B28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083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AA6B-2621-4008-92DD-ADFFA45B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17911-3DD4-424C-8909-A0CC7EC3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AF88A-18BD-48E2-BF1A-D4AEF0F4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98C7A-4CCB-4D99-A344-9C1AFDC9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858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9928C-F3E2-410E-ACA8-78623AAF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DEEAB-E713-4EB6-8511-C13FDE29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A038C-1C25-422C-8BB3-FD93FDC8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49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6039-5B51-4296-91B2-9775DAAE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772F9-FF35-4F0D-8DC3-7892F3E57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D3717-509B-42F8-8929-2EDDD8A02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B4DAE-ABA6-4D98-8FF8-3A012413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9C7A1-1078-415B-9667-0AE874DE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2935F-82A5-4D88-835F-E5460BF4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5352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1FD6-EDC5-44DA-98FB-566B3F42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EA3B4-14A0-4597-A401-85F8C77DE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E9E56-2D0C-4104-B139-972DE168B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2F51D-136A-49CC-BE06-B3B30ED8B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27B91-9D51-4528-BBF6-4898F1A6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F165D-AC6B-4DB8-853F-9921D15E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324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29A053-80D1-4C3B-BE61-A82472FA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8EA95-681A-406B-8CF8-8025BF140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94E4E-ADCA-4FDE-80F4-3397053C1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94FD7-BFF8-4459-93F5-A537F009A351}" type="datetimeFigureOut">
              <a:rPr lang="en-GB" smtClean="0"/>
              <a:t>04/06/2019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A7328-5BF2-425F-92BB-DA2820E9D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C779-03F1-4242-ABF4-469DFDD3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D5AD9-7879-4963-8E34-C9FC5BA4B74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93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nsorflow/tcav" TargetMode="External"/><Relationship Id="rId3" Type="http://schemas.openxmlformats.org/officeDocument/2006/relationships/hyperlink" Target="https://github.com/slundberg/shap" TargetMode="External"/><Relationship Id="rId7" Type="http://schemas.openxmlformats.org/officeDocument/2006/relationships/hyperlink" Target="https://github.com/marcotcr/lim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hUnRCxnydCc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aif360.mybluemix.net/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IbFvK2S9g8" TargetMode="External"/><Relationship Id="rId2" Type="http://schemas.openxmlformats.org/officeDocument/2006/relationships/hyperlink" Target="https://www.youtube.com/watch?v=P2uZF-5F1w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hyperlink" Target="https://arxiv.org/abs/1904.0865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futurium/en/ethics-guidelines-trustworthy-ai/register-piloting-process-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.europa.eu/digital-single-market/en/high-level-expert-group-artificial-intellig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BBA399-1312-47A3-A043-834B46F87C4F}"/>
              </a:ext>
            </a:extLst>
          </p:cNvPr>
          <p:cNvSpPr/>
          <p:nvPr/>
        </p:nvSpPr>
        <p:spPr>
          <a:xfrm>
            <a:off x="2724313" y="1070718"/>
            <a:ext cx="642763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NOTTS - AI Monthly Catch-up - June 2019</a:t>
            </a:r>
          </a:p>
          <a:p>
            <a:endParaRPr lang="en-GB" dirty="0"/>
          </a:p>
          <a:p>
            <a:r>
              <a:rPr lang="en-GB" sz="2400" b="1" dirty="0"/>
              <a:t>Ethics Guidelines for Trustworthy AI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While we wait...are you on slack yet?</a:t>
            </a:r>
          </a:p>
          <a:p>
            <a:r>
              <a:rPr lang="en-GB" dirty="0"/>
              <a:t>Yes, then good :)</a:t>
            </a:r>
          </a:p>
          <a:p>
            <a:endParaRPr lang="en-GB" dirty="0"/>
          </a:p>
          <a:p>
            <a:r>
              <a:rPr lang="en-GB" dirty="0"/>
              <a:t>No, here is a cryptic invite</a:t>
            </a:r>
          </a:p>
          <a:p>
            <a:r>
              <a:rPr lang="en-GB" dirty="0"/>
              <a:t>- Head to https://notts.ai/</a:t>
            </a:r>
          </a:p>
          <a:p>
            <a:r>
              <a:rPr lang="en-GB" dirty="0"/>
              <a:t>- Bottom right corner (footer)</a:t>
            </a:r>
          </a:p>
          <a:p>
            <a:r>
              <a:rPr lang="en-GB" dirty="0"/>
              <a:t>- Find the invite</a:t>
            </a:r>
          </a:p>
        </p:txBody>
      </p:sp>
    </p:spTree>
    <p:extLst>
      <p:ext uri="{BB962C8B-B14F-4D97-AF65-F5344CB8AC3E}">
        <p14:creationId xmlns:p14="http://schemas.microsoft.com/office/powerpoint/2010/main" val="258027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9CBF-6A30-4BFD-A70E-01D3B8EF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001786" cy="604933"/>
          </a:xfrm>
        </p:spPr>
        <p:txBody>
          <a:bodyPr>
            <a:normAutofit fontScale="90000"/>
          </a:bodyPr>
          <a:lstStyle/>
          <a:p>
            <a:r>
              <a:rPr lang="en-GB" dirty="0"/>
              <a:t>What tools can help me out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D69A6C-2CFD-4A9F-A581-74A550192997}"/>
              </a:ext>
            </a:extLst>
          </p:cNvPr>
          <p:cNvSpPr/>
          <p:nvPr/>
        </p:nvSpPr>
        <p:spPr>
          <a:xfrm>
            <a:off x="838201" y="1240404"/>
            <a:ext cx="4465320" cy="22740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2DA10D-C7D1-48B4-BAD9-6071BA49D7BD}"/>
              </a:ext>
            </a:extLst>
          </p:cNvPr>
          <p:cNvSpPr/>
          <p:nvPr/>
        </p:nvSpPr>
        <p:spPr>
          <a:xfrm>
            <a:off x="838200" y="3682447"/>
            <a:ext cx="4465320" cy="26623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1FA4E8-17B6-4AEC-951A-CC3EB7BA24EB}"/>
              </a:ext>
            </a:extLst>
          </p:cNvPr>
          <p:cNvSpPr/>
          <p:nvPr/>
        </p:nvSpPr>
        <p:spPr>
          <a:xfrm>
            <a:off x="5451283" y="1240404"/>
            <a:ext cx="6427966" cy="22740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7EC7E3-DA32-446B-A20C-000C3EA5C710}"/>
              </a:ext>
            </a:extLst>
          </p:cNvPr>
          <p:cNvSpPr/>
          <p:nvPr/>
        </p:nvSpPr>
        <p:spPr>
          <a:xfrm>
            <a:off x="5451282" y="3682448"/>
            <a:ext cx="6427965" cy="26623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raw.githubusercontent.com/slundberg/shap/master/docs/artwork/shap_diagram.png">
            <a:extLst>
              <a:ext uri="{FF2B5EF4-FFF2-40B4-BE49-F238E27FC236}">
                <a16:creationId xmlns:a16="http://schemas.microsoft.com/office/drawing/2014/main" id="{5C0A43E9-B1D9-460F-9295-CA704A5E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66" y="5133789"/>
            <a:ext cx="3018627" cy="10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196E50-65E4-44EA-8561-AB3E00BF0849}"/>
              </a:ext>
            </a:extLst>
          </p:cNvPr>
          <p:cNvSpPr txBox="1"/>
          <p:nvPr/>
        </p:nvSpPr>
        <p:spPr>
          <a:xfrm>
            <a:off x="1097280" y="3951798"/>
            <a:ext cx="402335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SHAP (Open Source)</a:t>
            </a:r>
          </a:p>
          <a:p>
            <a:pPr algn="ctr"/>
            <a:endParaRPr lang="en-GB" sz="500" dirty="0"/>
          </a:p>
          <a:p>
            <a:r>
              <a:rPr lang="en-GB" sz="1400" dirty="0"/>
              <a:t>A unified approach to explain the output of any machine learning model.</a:t>
            </a:r>
          </a:p>
          <a:p>
            <a:r>
              <a:rPr lang="en-GB" sz="1200" dirty="0">
                <a:hlinkClick r:id="rId3"/>
              </a:rPr>
              <a:t>https://github.com/slundberg/shap</a:t>
            </a:r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C5367-ECDC-4B04-AC20-31DC6825202C}"/>
              </a:ext>
            </a:extLst>
          </p:cNvPr>
          <p:cNvSpPr txBox="1"/>
          <p:nvPr/>
        </p:nvSpPr>
        <p:spPr>
          <a:xfrm>
            <a:off x="1154264" y="1478942"/>
            <a:ext cx="40233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IBM’s AI Fairness 360 (Open Source)</a:t>
            </a:r>
          </a:p>
          <a:p>
            <a:endParaRPr lang="en-GB" sz="500" dirty="0"/>
          </a:p>
          <a:p>
            <a:r>
              <a:rPr lang="en-GB" sz="1400" dirty="0"/>
              <a:t>A comprehensive set of fairness metrics for datasets and machine learning models, explanations for these metrics, and algorithms to mitigate bias in datasets and models</a:t>
            </a:r>
          </a:p>
          <a:p>
            <a:endParaRPr lang="en-GB" sz="1400" dirty="0"/>
          </a:p>
          <a:p>
            <a:r>
              <a:rPr lang="en-GB" sz="1400" dirty="0">
                <a:hlinkClick r:id="rId4"/>
              </a:rPr>
              <a:t>http://aif360.mybluemix.net/</a:t>
            </a:r>
            <a:endParaRPr lang="en-GB" sz="1400" dirty="0"/>
          </a:p>
        </p:txBody>
      </p:sp>
      <p:pic>
        <p:nvPicPr>
          <p:cNvPr id="1028" name="Picture 4" descr="https://raw.githubusercontent.com/marcotcr/lime/master/doc/images/images.png">
            <a:extLst>
              <a:ext uri="{FF2B5EF4-FFF2-40B4-BE49-F238E27FC236}">
                <a16:creationId xmlns:a16="http://schemas.microsoft.com/office/drawing/2014/main" id="{E0AABA98-0789-49AF-ABDC-7E6ADEAC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921" y="1527248"/>
            <a:ext cx="1746665" cy="17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87F4B0-C484-4CF9-A670-60B894B61DB8}"/>
              </a:ext>
            </a:extLst>
          </p:cNvPr>
          <p:cNvSpPr txBox="1"/>
          <p:nvPr/>
        </p:nvSpPr>
        <p:spPr>
          <a:xfrm>
            <a:off x="5759562" y="1527247"/>
            <a:ext cx="402335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LIME (Open Source)</a:t>
            </a:r>
          </a:p>
          <a:p>
            <a:endParaRPr lang="en-GB" sz="500" dirty="0"/>
          </a:p>
          <a:p>
            <a:r>
              <a:rPr lang="en-GB" sz="1400" dirty="0"/>
              <a:t>Explaining the predictions of any machine learning classifier</a:t>
            </a:r>
          </a:p>
          <a:p>
            <a:endParaRPr lang="en-GB" sz="1400" dirty="0"/>
          </a:p>
          <a:p>
            <a:r>
              <a:rPr lang="en-GB" sz="1400" dirty="0">
                <a:hlinkClick r:id="rId6"/>
              </a:rPr>
              <a:t>https://www.youtube.com/watch?v=hUnRCxnydCc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>
                <a:hlinkClick r:id="rId7"/>
              </a:rPr>
              <a:t>https://github.com/marcotcr/lime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5F392-8B34-4820-B0E6-58ACB24BF18F}"/>
              </a:ext>
            </a:extLst>
          </p:cNvPr>
          <p:cNvSpPr txBox="1"/>
          <p:nvPr/>
        </p:nvSpPr>
        <p:spPr>
          <a:xfrm>
            <a:off x="5759562" y="3870989"/>
            <a:ext cx="375815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Google’s TCAV</a:t>
            </a:r>
          </a:p>
          <a:p>
            <a:endParaRPr lang="en-GB" sz="500" dirty="0"/>
          </a:p>
          <a:p>
            <a:r>
              <a:rPr lang="en-GB" sz="1400" dirty="0"/>
              <a:t>Testing with Concept Activation Vectors (TCAV) is a new interpretability method to understand what signals your neural networks models uses for prediction.</a:t>
            </a:r>
          </a:p>
          <a:p>
            <a:endParaRPr lang="en-GB" sz="1400" dirty="0"/>
          </a:p>
          <a:p>
            <a:r>
              <a:rPr lang="en-GB" sz="1400" dirty="0">
                <a:hlinkClick r:id="rId8"/>
              </a:rPr>
              <a:t>https://github.com/tensorflow/tcav</a:t>
            </a:r>
            <a:endParaRPr lang="en-GB" sz="1400" dirty="0"/>
          </a:p>
        </p:txBody>
      </p:sp>
      <p:pic>
        <p:nvPicPr>
          <p:cNvPr id="1030" name="Picture 6" descr="Image result for google tcav">
            <a:extLst>
              <a:ext uri="{FF2B5EF4-FFF2-40B4-BE49-F238E27FC236}">
                <a16:creationId xmlns:a16="http://schemas.microsoft.com/office/drawing/2014/main" id="{1F175E81-B9EE-4D52-8C87-5C20402D9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712" y="4257017"/>
            <a:ext cx="2108090" cy="15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4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190269FD-8A2C-4B09-BF87-AFE3CCB0167B}"/>
              </a:ext>
            </a:extLst>
          </p:cNvPr>
          <p:cNvSpPr/>
          <p:nvPr/>
        </p:nvSpPr>
        <p:spPr>
          <a:xfrm>
            <a:off x="536033" y="1498412"/>
            <a:ext cx="74470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Idea: ‘World Cloud’ displaying interests of all the members.</a:t>
            </a:r>
          </a:p>
          <a:p>
            <a:endParaRPr lang="en-GB" dirty="0"/>
          </a:p>
          <a:p>
            <a:r>
              <a:rPr lang="en-GB" dirty="0"/>
              <a:t>Details: Read Meetup profile data. Lookup Interests. Generate a word cloud.</a:t>
            </a:r>
          </a:p>
          <a:p>
            <a:endParaRPr lang="en-GB" dirty="0"/>
          </a:p>
          <a:p>
            <a:r>
              <a:rPr lang="en-GB" dirty="0"/>
              <a:t>Dataset: Meetup profiles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ECBF05-39E7-4FF4-9963-DCAE30A1E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33" y="412833"/>
            <a:ext cx="5721644" cy="867327"/>
          </a:xfrm>
        </p:spPr>
        <p:txBody>
          <a:bodyPr>
            <a:normAutofit/>
          </a:bodyPr>
          <a:lstStyle/>
          <a:p>
            <a:r>
              <a:rPr lang="en-GB" sz="2000" b="1" dirty="0"/>
              <a:t>Monthly Challenge (June 2019) – 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368665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467F3C-1133-4014-9B69-E8472894CB91}"/>
              </a:ext>
            </a:extLst>
          </p:cNvPr>
          <p:cNvSpPr/>
          <p:nvPr/>
        </p:nvSpPr>
        <p:spPr>
          <a:xfrm>
            <a:off x="609600" y="856735"/>
            <a:ext cx="1014077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Elsewhere on the Internet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Samsung AI Makes the Mona Lisa 'Speak’ </a:t>
            </a:r>
            <a:r>
              <a:rPr lang="en-GB" dirty="0">
                <a:hlinkClick r:id="rId2"/>
              </a:rPr>
              <a:t>https://www.youtube.com/watch?v=P2uZF-5F1wI</a:t>
            </a: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Adversarial patch to fool an AI system </a:t>
            </a:r>
            <a:r>
              <a:rPr lang="en-GB" dirty="0">
                <a:hlinkClick r:id="rId3"/>
              </a:rPr>
              <a:t>https://youtu.be/MIbFvK2S9g8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https://arxiv.org/abs/1904.08653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2AA18-5748-CA4A-9DF1-FDB14ECE9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928" y="2783350"/>
            <a:ext cx="4587061" cy="33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3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6A18B-8A72-2848-9ACD-50D0292EE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0" y="583760"/>
            <a:ext cx="3228294" cy="1113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71089D-5238-483C-B4DA-0E18C591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8" y="767000"/>
            <a:ext cx="3251032" cy="70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DD31B-8995-8746-9CD9-106FB7CA0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36" y="759296"/>
            <a:ext cx="3520438" cy="721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6FC77-6F62-4467-AFA6-E4C33528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1" y="2929787"/>
            <a:ext cx="3228290" cy="1007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61164-4327-2C40-9AA2-5B8B8213B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9" y="5338808"/>
            <a:ext cx="3225770" cy="7661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42BA4-BFB0-9645-AE15-3E5BFBF83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256" y="2916520"/>
            <a:ext cx="6465287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"Why Should I Trust You?"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6931" y="5336249"/>
            <a:ext cx="5486400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11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4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42BA4-BFB0-9645-AE15-3E5BFBF83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“Its Magic…..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 Owe no explanation"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38D49-0C3C-4CC3-BF70-02033583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129" y="703393"/>
            <a:ext cx="5535825" cy="33768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A36D00-8987-4642-939A-125CFB3F5160}"/>
              </a:ext>
            </a:extLst>
          </p:cNvPr>
          <p:cNvSpPr/>
          <p:nvPr/>
        </p:nvSpPr>
        <p:spPr>
          <a:xfrm>
            <a:off x="3795231" y="4414306"/>
            <a:ext cx="2180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NeueHaas"/>
              </a:rPr>
              <a:t>Bias can occur when,</a:t>
            </a:r>
            <a:endParaRPr lang="en-GB" b="1" i="0" dirty="0">
              <a:solidFill>
                <a:srgbClr val="000000"/>
              </a:solidFill>
              <a:effectLst/>
              <a:latin typeface="NeueHa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A9E1D-227E-4F5E-9FA2-BAE73D058562}"/>
              </a:ext>
            </a:extLst>
          </p:cNvPr>
          <p:cNvSpPr txBox="1"/>
          <p:nvPr/>
        </p:nvSpPr>
        <p:spPr>
          <a:xfrm>
            <a:off x="3795231" y="4868958"/>
            <a:ext cx="2494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Framing the problem.</a:t>
            </a:r>
          </a:p>
          <a:p>
            <a:r>
              <a:rPr lang="en-GB" dirty="0"/>
              <a:t>Collecting the data.</a:t>
            </a:r>
          </a:p>
          <a:p>
            <a:r>
              <a:rPr lang="en-GB" dirty="0"/>
              <a:t>Preparing the data.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1FBA7-6D48-4B38-9BE9-EB745874E004}"/>
              </a:ext>
            </a:extLst>
          </p:cNvPr>
          <p:cNvSpPr txBox="1"/>
          <p:nvPr/>
        </p:nvSpPr>
        <p:spPr>
          <a:xfrm>
            <a:off x="6692279" y="4868958"/>
            <a:ext cx="3252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Unknown unknowns.</a:t>
            </a:r>
          </a:p>
          <a:p>
            <a:r>
              <a:rPr lang="en-GB" dirty="0"/>
              <a:t>Imperfect processes. </a:t>
            </a:r>
          </a:p>
          <a:p>
            <a:r>
              <a:rPr lang="en-GB" dirty="0"/>
              <a:t>Lack of social context. </a:t>
            </a:r>
          </a:p>
          <a:p>
            <a:r>
              <a:rPr lang="en-GB" dirty="0"/>
              <a:t>The definitions of fairness.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E7F372-F087-4656-9FEA-8D86336EDE29}"/>
              </a:ext>
            </a:extLst>
          </p:cNvPr>
          <p:cNvSpPr/>
          <p:nvPr/>
        </p:nvSpPr>
        <p:spPr>
          <a:xfrm>
            <a:off x="6692279" y="4411259"/>
            <a:ext cx="265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NeueHaas"/>
              </a:rPr>
              <a:t>why it’s so hard to fix bias</a:t>
            </a:r>
            <a:endParaRPr lang="en-GB" b="1" i="0" dirty="0">
              <a:solidFill>
                <a:srgbClr val="000000"/>
              </a:solidFill>
              <a:effectLst/>
              <a:latin typeface="NeueHaas"/>
            </a:endParaRPr>
          </a:p>
        </p:txBody>
      </p:sp>
    </p:spTree>
    <p:extLst>
      <p:ext uri="{BB962C8B-B14F-4D97-AF65-F5344CB8AC3E}">
        <p14:creationId xmlns:p14="http://schemas.microsoft.com/office/powerpoint/2010/main" val="157624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9CBF-6A30-4BFD-A70E-01D3B8EF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05" y="174293"/>
            <a:ext cx="10515600" cy="763961"/>
          </a:xfrm>
        </p:spPr>
        <p:txBody>
          <a:bodyPr/>
          <a:lstStyle/>
          <a:p>
            <a:r>
              <a:rPr lang="en-GB" dirty="0"/>
              <a:t>AI HLEG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9E250-8CA9-4313-8105-281F42D8F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062" y="1358720"/>
            <a:ext cx="3757654" cy="2197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Increasing public and private investments in AI to boost its uptake, </a:t>
            </a:r>
          </a:p>
          <a:p>
            <a:pPr marL="0" indent="0">
              <a:buNone/>
            </a:pPr>
            <a:r>
              <a:rPr lang="en-GB" sz="1800" dirty="0"/>
              <a:t>Preparing for socio-economic changes, and </a:t>
            </a:r>
          </a:p>
          <a:p>
            <a:pPr marL="0" indent="0">
              <a:buNone/>
            </a:pPr>
            <a:r>
              <a:rPr lang="en-GB" sz="1800" dirty="0"/>
              <a:t>Ensuring an appropriate ethical and legal framework to strengthen European values.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A96B3E-66BD-437E-8B9B-181F1F8B72BE}"/>
              </a:ext>
            </a:extLst>
          </p:cNvPr>
          <p:cNvCxnSpPr>
            <a:cxnSpLocks/>
          </p:cNvCxnSpPr>
          <p:nvPr/>
        </p:nvCxnSpPr>
        <p:spPr>
          <a:xfrm>
            <a:off x="5494353" y="1252846"/>
            <a:ext cx="0" cy="2220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B3F924-CAB7-4228-93AA-C9659698836A}"/>
              </a:ext>
            </a:extLst>
          </p:cNvPr>
          <p:cNvSpPr txBox="1">
            <a:spLocks/>
          </p:cNvSpPr>
          <p:nvPr/>
        </p:nvSpPr>
        <p:spPr>
          <a:xfrm>
            <a:off x="6096000" y="1358720"/>
            <a:ext cx="3757654" cy="2197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human-centric.</a:t>
            </a:r>
          </a:p>
          <a:p>
            <a:pPr marL="0" indent="0">
              <a:buNone/>
            </a:pPr>
            <a:r>
              <a:rPr lang="en-GB" sz="1800" dirty="0"/>
              <a:t>maximise the benefits of AI systems.</a:t>
            </a:r>
          </a:p>
          <a:p>
            <a:pPr marL="0" indent="0">
              <a:buNone/>
            </a:pPr>
            <a:r>
              <a:rPr lang="en-GB" sz="1800" dirty="0"/>
              <a:t>preventing and minimising their risks.</a:t>
            </a:r>
          </a:p>
          <a:p>
            <a:pPr marL="0" indent="0">
              <a:buNone/>
            </a:pPr>
            <a:r>
              <a:rPr lang="en-GB" sz="1800" dirty="0"/>
              <a:t>Trustworthy AI as foundational ambition.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F0FB7-829A-4421-8394-FD6B65738DC9}"/>
              </a:ext>
            </a:extLst>
          </p:cNvPr>
          <p:cNvSpPr/>
          <p:nvPr/>
        </p:nvSpPr>
        <p:spPr>
          <a:xfrm>
            <a:off x="559904" y="5547746"/>
            <a:ext cx="94825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latin typeface="Calibri" panose="020F0502020204030204" pitchFamily="34" charset="0"/>
              </a:rPr>
              <a:t>More information on the High-Level Expert Group on Artificial Intelligence is available online (https://ec.europa.eu/digital-single-market/en/high-level-expert-group-artificial-intelligence). </a:t>
            </a:r>
            <a:endParaRPr lang="en-GB" sz="900" dirty="0"/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518A0261-C27E-4965-A4C0-ED52218993D4}"/>
              </a:ext>
            </a:extLst>
          </p:cNvPr>
          <p:cNvSpPr/>
          <p:nvPr/>
        </p:nvSpPr>
        <p:spPr>
          <a:xfrm rot="8167217">
            <a:off x="5341275" y="2080806"/>
            <a:ext cx="312407" cy="326003"/>
          </a:xfrm>
          <a:prstGeom prst="halfFram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970172-D043-416F-A709-9556B5C1CA95}"/>
              </a:ext>
            </a:extLst>
          </p:cNvPr>
          <p:cNvSpPr/>
          <p:nvPr/>
        </p:nvSpPr>
        <p:spPr>
          <a:xfrm>
            <a:off x="1514062" y="4047215"/>
            <a:ext cx="1920901" cy="962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Lawful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F51ADBE-58D6-4735-9B47-90427077E5F0}"/>
              </a:ext>
            </a:extLst>
          </p:cNvPr>
          <p:cNvSpPr/>
          <p:nvPr/>
        </p:nvSpPr>
        <p:spPr>
          <a:xfrm>
            <a:off x="4311265" y="4047215"/>
            <a:ext cx="1920901" cy="962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Ethical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048FAFA-E21A-48EF-A07A-81417B8631E9}"/>
              </a:ext>
            </a:extLst>
          </p:cNvPr>
          <p:cNvSpPr/>
          <p:nvPr/>
        </p:nvSpPr>
        <p:spPr>
          <a:xfrm>
            <a:off x="7240326" y="4008493"/>
            <a:ext cx="1920901" cy="962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Robust</a:t>
            </a: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A88E0E15-9B59-4989-8F25-DE1F9C957E4B}"/>
              </a:ext>
            </a:extLst>
          </p:cNvPr>
          <p:cNvSpPr/>
          <p:nvPr/>
        </p:nvSpPr>
        <p:spPr>
          <a:xfrm>
            <a:off x="2200192" y="5032044"/>
            <a:ext cx="548640" cy="38961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4573C-9684-4D95-9F15-1DB5CE393D18}"/>
              </a:ext>
            </a:extLst>
          </p:cNvPr>
          <p:cNvSpPr txBox="1"/>
          <p:nvPr/>
        </p:nvSpPr>
        <p:spPr>
          <a:xfrm>
            <a:off x="2764238" y="938254"/>
            <a:ext cx="134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CEFFF9-3C75-40BB-A4FF-CCA32AAFEBAD}"/>
              </a:ext>
            </a:extLst>
          </p:cNvPr>
          <p:cNvSpPr txBox="1"/>
          <p:nvPr/>
        </p:nvSpPr>
        <p:spPr>
          <a:xfrm>
            <a:off x="6318638" y="944250"/>
            <a:ext cx="134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Needs to be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C7EAE0-FFB1-4397-A424-A34B64813315}"/>
              </a:ext>
            </a:extLst>
          </p:cNvPr>
          <p:cNvSpPr txBox="1"/>
          <p:nvPr/>
        </p:nvSpPr>
        <p:spPr>
          <a:xfrm>
            <a:off x="1514062" y="3614839"/>
            <a:ext cx="241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409087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D9CBF-6A30-4BFD-A70E-01D3B8EF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Guidelines as a Framework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84E8F1-E220-44B4-926B-E5AC0E4C0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73" y="321177"/>
            <a:ext cx="7275004" cy="585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7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9CBF-6A30-4BFD-A70E-01D3B8EF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5153" cy="867327"/>
          </a:xfrm>
        </p:spPr>
        <p:txBody>
          <a:bodyPr/>
          <a:lstStyle/>
          <a:p>
            <a:r>
              <a:rPr lang="en-GB" dirty="0"/>
              <a:t>Foundations of Trustworthy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AA549-AC84-4C61-AD73-D3EDC0052080}"/>
              </a:ext>
            </a:extLst>
          </p:cNvPr>
          <p:cNvSpPr txBox="1"/>
          <p:nvPr/>
        </p:nvSpPr>
        <p:spPr>
          <a:xfrm>
            <a:off x="946206" y="3660685"/>
            <a:ext cx="47071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principle of respect for human autonomy </a:t>
            </a:r>
          </a:p>
          <a:p>
            <a:endParaRPr lang="en-GB" sz="800" dirty="0"/>
          </a:p>
          <a:p>
            <a:r>
              <a:rPr lang="en-GB" sz="1100" dirty="0"/>
              <a:t>Humans interacting with AI systems must be able to keep full and effective self-determination over themselves, and be able to partake in the democratic process. AI systems should not unjustifiably subordinate, coerce, deceive, manipulate, condition or herd humans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8A350-E587-494A-9163-00A589D7DA36}"/>
              </a:ext>
            </a:extLst>
          </p:cNvPr>
          <p:cNvSpPr txBox="1"/>
          <p:nvPr/>
        </p:nvSpPr>
        <p:spPr>
          <a:xfrm>
            <a:off x="6333877" y="3695049"/>
            <a:ext cx="470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principle of prevention of harm </a:t>
            </a:r>
          </a:p>
          <a:p>
            <a:endParaRPr lang="en-GB" sz="800" dirty="0"/>
          </a:p>
          <a:p>
            <a:r>
              <a:rPr lang="en-GB" sz="1100" dirty="0"/>
              <a:t>AI systems should neither cause nor exacerbate harm. They must be technically robust and it should be ensured that they are not open to malicious use.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FBD84-3BED-4623-974E-144B1E742B0B}"/>
              </a:ext>
            </a:extLst>
          </p:cNvPr>
          <p:cNvSpPr txBox="1"/>
          <p:nvPr/>
        </p:nvSpPr>
        <p:spPr>
          <a:xfrm>
            <a:off x="946206" y="5062289"/>
            <a:ext cx="470717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principle of fairness  </a:t>
            </a:r>
          </a:p>
          <a:p>
            <a:endParaRPr lang="en-GB" sz="800" dirty="0"/>
          </a:p>
          <a:p>
            <a:r>
              <a:rPr lang="en-GB" sz="1100" dirty="0"/>
              <a:t>ensuring equal and just distribution of both benefits and costs, and ensuring that individuals and groups are free from unfair bias, discrimination and stigmatisation.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FEE36-4512-436A-B542-2BEC5FCA102F}"/>
              </a:ext>
            </a:extLst>
          </p:cNvPr>
          <p:cNvSpPr txBox="1"/>
          <p:nvPr/>
        </p:nvSpPr>
        <p:spPr>
          <a:xfrm>
            <a:off x="6333877" y="4830236"/>
            <a:ext cx="47071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principle of explicability</a:t>
            </a:r>
          </a:p>
          <a:p>
            <a:endParaRPr lang="en-GB" sz="800" dirty="0"/>
          </a:p>
          <a:p>
            <a:r>
              <a:rPr lang="en-GB" sz="1100" dirty="0"/>
              <a:t>An explanation as to why a model has generated a particular output or decision. Cases where this is not possible (‘Black Box’) need special attention. Traceability, auditability and transparent communication on system capabilities required.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2EB98-C146-4FBF-8DB6-147558096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06" y="1232452"/>
            <a:ext cx="7741257" cy="209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3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D9CBF-6A30-4BFD-A70E-01D3B8EF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 of Trustworthy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5E71A-3FED-413C-876D-2CC76B80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96" y="849904"/>
            <a:ext cx="5196501" cy="4930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29212-8426-495D-8B26-6D2DD2B7EA7B}"/>
              </a:ext>
            </a:extLst>
          </p:cNvPr>
          <p:cNvSpPr/>
          <p:nvPr/>
        </p:nvSpPr>
        <p:spPr>
          <a:xfrm>
            <a:off x="8026336" y="549822"/>
            <a:ext cx="229445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human-in-the-loop (HITL). 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human-on-the-loop (HOTL). 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human-in-command (HIC) approach. </a:t>
            </a:r>
            <a:endParaRPr lang="en-GB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97CBA-BE36-4886-972F-33EFC09375CB}"/>
              </a:ext>
            </a:extLst>
          </p:cNvPr>
          <p:cNvSpPr/>
          <p:nvPr/>
        </p:nvSpPr>
        <p:spPr>
          <a:xfrm>
            <a:off x="9753094" y="1949213"/>
            <a:ext cx="21420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Resilience to attack and security.</a:t>
            </a:r>
          </a:p>
          <a:p>
            <a:r>
              <a:rPr lang="en-GB" sz="1100" dirty="0"/>
              <a:t>Fallback plan and general safety.</a:t>
            </a:r>
          </a:p>
          <a:p>
            <a:r>
              <a:rPr lang="en-GB" sz="1100" dirty="0"/>
              <a:t>Accuracy.</a:t>
            </a:r>
          </a:p>
          <a:p>
            <a:r>
              <a:rPr lang="en-GB" sz="1100" dirty="0"/>
              <a:t>Reliability and Reproducibility.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70B48F-C276-4D61-8D9E-6D4F2DFC8532}"/>
              </a:ext>
            </a:extLst>
          </p:cNvPr>
          <p:cNvSpPr/>
          <p:nvPr/>
        </p:nvSpPr>
        <p:spPr>
          <a:xfrm>
            <a:off x="10094450" y="3512395"/>
            <a:ext cx="19530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Protection.</a:t>
            </a:r>
          </a:p>
          <a:p>
            <a:r>
              <a:rPr lang="en-GB" sz="1100" dirty="0"/>
              <a:t>Quality and integrity of data.</a:t>
            </a:r>
          </a:p>
          <a:p>
            <a:r>
              <a:rPr lang="en-GB" sz="1100" dirty="0"/>
              <a:t>Access to data.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6AF27E-E7EB-4CF1-8FE5-E0B635302DF0}"/>
              </a:ext>
            </a:extLst>
          </p:cNvPr>
          <p:cNvSpPr/>
          <p:nvPr/>
        </p:nvSpPr>
        <p:spPr>
          <a:xfrm>
            <a:off x="9173562" y="4972581"/>
            <a:ext cx="148913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Traceability.</a:t>
            </a:r>
          </a:p>
          <a:p>
            <a:r>
              <a:rPr lang="en-GB" sz="1100" dirty="0"/>
              <a:t>Explainability.</a:t>
            </a:r>
          </a:p>
          <a:p>
            <a:r>
              <a:rPr lang="en-GB" sz="1100" dirty="0"/>
              <a:t>Communication.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D403F3-9E7E-48BD-8EB5-4E4A743DDCB6}"/>
              </a:ext>
            </a:extLst>
          </p:cNvPr>
          <p:cNvSpPr/>
          <p:nvPr/>
        </p:nvSpPr>
        <p:spPr>
          <a:xfrm>
            <a:off x="5947890" y="5698056"/>
            <a:ext cx="214205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Avoidance of unfair bias.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Accessibility and universal design.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Stakeholder Participation.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10FFBB-CAF7-47E1-AAF9-A53AA64D79A3}"/>
              </a:ext>
            </a:extLst>
          </p:cNvPr>
          <p:cNvSpPr/>
          <p:nvPr/>
        </p:nvSpPr>
        <p:spPr>
          <a:xfrm>
            <a:off x="3679884" y="4031583"/>
            <a:ext cx="17739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Sustainable and 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environmentally friendly AI.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Social impact.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Society and Democracy.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C085B6-A17F-4666-970E-9FC06F387DE2}"/>
              </a:ext>
            </a:extLst>
          </p:cNvPr>
          <p:cNvSpPr/>
          <p:nvPr/>
        </p:nvSpPr>
        <p:spPr>
          <a:xfrm>
            <a:off x="3739756" y="1564492"/>
            <a:ext cx="201355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Auditability.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Minimisation and reporting of negative impacts.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Trade-offs.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Redress.</a:t>
            </a:r>
          </a:p>
        </p:txBody>
      </p:sp>
    </p:spTree>
    <p:extLst>
      <p:ext uri="{BB962C8B-B14F-4D97-AF65-F5344CB8AC3E}">
        <p14:creationId xmlns:p14="http://schemas.microsoft.com/office/powerpoint/2010/main" val="85289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9CBF-6A30-4BFD-A70E-01D3B8EF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5153" cy="867327"/>
          </a:xfrm>
        </p:spPr>
        <p:txBody>
          <a:bodyPr/>
          <a:lstStyle/>
          <a:p>
            <a:r>
              <a:rPr lang="en-GB" dirty="0"/>
              <a:t>Assessing Trustworthy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647E6-E61D-40A9-A560-258B3D7D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95" y="1839484"/>
            <a:ext cx="7886700" cy="85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B9EBA-C2A5-44C6-8C99-733FF361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1437529"/>
            <a:ext cx="2943225" cy="43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BEE5A5-14EE-49E3-B202-995FF9C8A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95" y="2879614"/>
            <a:ext cx="796290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315D78-B2D9-45A3-989C-95E74DCE0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95" y="4472194"/>
            <a:ext cx="78771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0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C02CF-F629-4F24-AC57-73ED1D93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Register for the Piloting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D893C-E8DF-4267-9C0C-02E5418B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sz="2400" dirty="0">
              <a:solidFill>
                <a:srgbClr val="000000"/>
              </a:solidFill>
              <a:hlinkClick r:id="rId3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linkClick r:id="rId3"/>
              </a:rPr>
              <a:t>https://ec.europa.eu/futurium/en/ethics-guidelines-trustworthy-ai/register-piloting-process-0</a:t>
            </a:r>
            <a:endParaRPr lang="en-GB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GB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Feedback will be gathered through an online survey, which will be launched in June 2019.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Based on this feedback, the </a:t>
            </a:r>
            <a:r>
              <a:rPr lang="en-GB" sz="2400" dirty="0">
                <a:solidFill>
                  <a:srgbClr val="000000"/>
                </a:solidFill>
                <a:hlinkClick r:id="rId4"/>
              </a:rPr>
              <a:t>High-Level Expert Group on AI</a:t>
            </a:r>
            <a:r>
              <a:rPr lang="en-GB" sz="2400" dirty="0">
                <a:solidFill>
                  <a:srgbClr val="000000"/>
                </a:solidFill>
              </a:rPr>
              <a:t> (AI HLEG) will propose a revised version of the assessment list to the Commission in early 2020.</a:t>
            </a:r>
          </a:p>
        </p:txBody>
      </p:sp>
    </p:spTree>
    <p:extLst>
      <p:ext uri="{BB962C8B-B14F-4D97-AF65-F5344CB8AC3E}">
        <p14:creationId xmlns:p14="http://schemas.microsoft.com/office/powerpoint/2010/main" val="312272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Microsoft Office PowerPoint</Application>
  <PresentationFormat>Widescreen</PresentationFormat>
  <Paragraphs>118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NeueHaas</vt:lpstr>
      <vt:lpstr>Office Theme</vt:lpstr>
      <vt:lpstr>PowerPoint Presentation</vt:lpstr>
      <vt:lpstr>"Why Should I Trust You?"</vt:lpstr>
      <vt:lpstr>“Its Magic….. I Owe no explanation"</vt:lpstr>
      <vt:lpstr>AI HLEG</vt:lpstr>
      <vt:lpstr>Guidelines as a Framework</vt:lpstr>
      <vt:lpstr>Foundations of Trustworthy AI</vt:lpstr>
      <vt:lpstr>Requirements of Trustworthy AI</vt:lpstr>
      <vt:lpstr>Assessing Trustworthy AI</vt:lpstr>
      <vt:lpstr>Register for the Piloting Process</vt:lpstr>
      <vt:lpstr>What tools can help me out</vt:lpstr>
      <vt:lpstr>Monthly Challenge (June 2019) – Data Visualisation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Kovvuru, Siva</dc:creator>
  <cp:lastModifiedBy>Kovvuru, Siva</cp:lastModifiedBy>
  <cp:revision>34</cp:revision>
  <dcterms:created xsi:type="dcterms:W3CDTF">2019-06-04T11:27:32Z</dcterms:created>
  <dcterms:modified xsi:type="dcterms:W3CDTF">2019-06-04T12:43:55Z</dcterms:modified>
</cp:coreProperties>
</file>